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4"/>
  </p:notesMasterIdLst>
  <p:handoutMasterIdLst>
    <p:handoutMasterId r:id="rId5"/>
  </p:handoutMasterIdLst>
  <p:sldIdLst>
    <p:sldId id="273" r:id="rId3"/>
  </p:sldIdLst>
  <p:sldSz cx="25203150" cy="36004500"/>
  <p:notesSz cx="9271000" cy="69977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EE1E6"/>
    <a:srgbClr val="CACACA"/>
    <a:srgbClr val="97D8DA"/>
    <a:srgbClr val="F5F5F5"/>
    <a:srgbClr val="870052"/>
    <a:srgbClr val="FFFFFF"/>
    <a:srgbClr val="808080"/>
    <a:srgbClr val="D7F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47" autoAdjust="0"/>
    <p:restoredTop sz="82689" autoAdjust="0"/>
  </p:normalViewPr>
  <p:slideViewPr>
    <p:cSldViewPr snapToGrid="0">
      <p:cViewPr>
        <p:scale>
          <a:sx n="30" d="100"/>
          <a:sy n="30" d="100"/>
        </p:scale>
        <p:origin x="-1134" y="3750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648" y="-102"/>
      </p:cViewPr>
      <p:guideLst>
        <p:guide orient="horz" pos="2203"/>
        <p:guide pos="2920"/>
      </p:guideLst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63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266" tIns="18133" rIns="36266" bIns="18133" numCol="1" anchor="t" anchorCtr="0" compatLnSpc="1">
            <a:prstTxWarp prst="textNoShape">
              <a:avLst/>
            </a:prstTxWarp>
          </a:bodyPr>
          <a:lstStyle>
            <a:lvl1pPr defTabSz="361950" eaLnBrk="1" hangingPunct="1">
              <a:spcBef>
                <a:spcPct val="0"/>
              </a:spcBef>
              <a:defRPr sz="5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63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266" tIns="18133" rIns="36266" bIns="18133" numCol="1" anchor="t" anchorCtr="0" compatLnSpc="1">
            <a:prstTxWarp prst="textNoShape">
              <a:avLst/>
            </a:prstTxWarp>
          </a:bodyPr>
          <a:lstStyle>
            <a:lvl1pPr algn="r" defTabSz="361950" eaLnBrk="1" hangingPunct="1">
              <a:spcBef>
                <a:spcPct val="0"/>
              </a:spcBef>
              <a:defRPr sz="5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8450"/>
            <a:ext cx="40163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266" tIns="18133" rIns="36266" bIns="18133" numCol="1" anchor="b" anchorCtr="0" compatLnSpc="1">
            <a:prstTxWarp prst="textNoShape">
              <a:avLst/>
            </a:prstTxWarp>
          </a:bodyPr>
          <a:lstStyle>
            <a:lvl1pPr defTabSz="361950" eaLnBrk="1" hangingPunct="1">
              <a:spcBef>
                <a:spcPct val="0"/>
              </a:spcBef>
              <a:defRPr sz="5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48450"/>
            <a:ext cx="40163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266" tIns="18133" rIns="36266" bIns="18133" numCol="1" anchor="b" anchorCtr="0" compatLnSpc="1">
            <a:prstTxWarp prst="textNoShape">
              <a:avLst/>
            </a:prstTxWarp>
          </a:bodyPr>
          <a:lstStyle>
            <a:lvl1pPr algn="r" defTabSz="361950" eaLnBrk="1" hangingPunct="1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F62FF15-AC8E-4591-A592-76C99934F4EC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95" tIns="8147" rIns="16295" bIns="8147" numCol="1" anchor="t" anchorCtr="0" compatLnSpc="1">
            <a:prstTxWarp prst="textNoShape">
              <a:avLst/>
            </a:prstTxWarp>
          </a:bodyPr>
          <a:lstStyle>
            <a:lvl1pPr defTabSz="163513" eaLnBrk="1" hangingPunct="1">
              <a:spcBef>
                <a:spcPct val="0"/>
              </a:spcBef>
              <a:defRPr sz="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1450" y="0"/>
            <a:ext cx="4017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95" tIns="8147" rIns="16295" bIns="8147" numCol="1" anchor="t" anchorCtr="0" compatLnSpc="1">
            <a:prstTxWarp prst="textNoShape">
              <a:avLst/>
            </a:prstTxWarp>
          </a:bodyPr>
          <a:lstStyle>
            <a:lvl1pPr algn="r" defTabSz="163513" eaLnBrk="1" hangingPunct="1">
              <a:spcBef>
                <a:spcPct val="0"/>
              </a:spcBef>
              <a:defRPr sz="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17925" y="525463"/>
            <a:ext cx="1835150" cy="2622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3322638"/>
            <a:ext cx="7416800" cy="31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95" tIns="8147" rIns="16295" bIns="8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6863"/>
            <a:ext cx="4017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95" tIns="8147" rIns="16295" bIns="8147" numCol="1" anchor="b" anchorCtr="0" compatLnSpc="1">
            <a:prstTxWarp prst="textNoShape">
              <a:avLst/>
            </a:prstTxWarp>
          </a:bodyPr>
          <a:lstStyle>
            <a:lvl1pPr defTabSz="163513" eaLnBrk="1" hangingPunct="1">
              <a:spcBef>
                <a:spcPct val="0"/>
              </a:spcBef>
              <a:defRPr sz="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1450" y="6646863"/>
            <a:ext cx="4017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95" tIns="8147" rIns="16295" bIns="8147" numCol="1" anchor="b" anchorCtr="0" compatLnSpc="1">
            <a:prstTxWarp prst="textNoShape">
              <a:avLst/>
            </a:prstTxWarp>
          </a:bodyPr>
          <a:lstStyle>
            <a:lvl1pPr algn="r" defTabSz="163513" eaLnBrk="1" hangingPunct="1">
              <a:defRPr sz="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BF5F275-5CE9-406F-A7F3-2ACAB4F1679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37AEFD-1B8B-4F25-8AB7-2B1D66128CCF}" type="slidenum">
              <a:rPr lang="en-US" altLang="tr-TR"/>
              <a:pPr/>
              <a:t>1</a:t>
            </a:fld>
            <a:endParaRPr lang="en-US" altLang="tr-T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51188" y="5892800"/>
            <a:ext cx="18902362" cy="125349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51188" y="18910300"/>
            <a:ext cx="18902362" cy="86931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91FA3-DDEC-41DF-8B62-A400151A5D6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4478E-D1AB-4BA7-A1D8-CB5396CAD00F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7881600" y="1917700"/>
            <a:ext cx="5589588" cy="30086300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11250" y="1917700"/>
            <a:ext cx="16617950" cy="30086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91488-26EC-46D8-A5EC-53820431C815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51188" y="5892800"/>
            <a:ext cx="18902362" cy="125349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51188" y="18910300"/>
            <a:ext cx="18902362" cy="86931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7141C-8F7E-4ADA-A62C-772955189BE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DA95D-7066-4576-ACD8-E79B22A3B203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263" y="8975725"/>
            <a:ext cx="21737637" cy="14978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263" y="24095075"/>
            <a:ext cx="21737637" cy="7875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78431-200D-4F9D-BD63-73C5760E9FF0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11250" y="10399713"/>
            <a:ext cx="3992563" cy="21604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56213" y="10399713"/>
            <a:ext cx="3994150" cy="21604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915EB-F46C-4E90-843D-58EC33F4DC04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1917700"/>
            <a:ext cx="21737638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6725" y="8826500"/>
            <a:ext cx="10661650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6725" y="13152438"/>
            <a:ext cx="10661650" cy="19343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8738" y="8826500"/>
            <a:ext cx="10715625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8738" y="13152438"/>
            <a:ext cx="10715625" cy="19343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7124F-584F-4165-8578-CED5D28EEB58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1D8F7-1D2C-4E2B-A7F6-8008A6898EA6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97249-24DB-4A80-8045-569955D5978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2400300"/>
            <a:ext cx="8128000" cy="84010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4038" y="5184775"/>
            <a:ext cx="12760325" cy="25585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725" y="10801350"/>
            <a:ext cx="8128000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9AA18-812B-487F-BAD3-5287627D8CE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2A4EF-51F3-4AAE-8182-93AA6F6346B0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2400300"/>
            <a:ext cx="8128000" cy="84010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4038" y="5184775"/>
            <a:ext cx="12760325" cy="25585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725" y="10801350"/>
            <a:ext cx="8128000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F9213-AA16-4182-949F-A4D55DE3E956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44D3B-B54E-4D88-8E27-66351127FD82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7881600" y="1917700"/>
            <a:ext cx="5589588" cy="30086300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11250" y="1917700"/>
            <a:ext cx="16617950" cy="30086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1B602-B97C-46AA-A11E-F5A7E8218A21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263" y="8975725"/>
            <a:ext cx="21737637" cy="14978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263" y="24095075"/>
            <a:ext cx="21737637" cy="7875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7A860-394C-4DD4-A5AC-C7CC3530CCE0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11250" y="10399713"/>
            <a:ext cx="3992563" cy="21604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56213" y="10399713"/>
            <a:ext cx="3994150" cy="21604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23732-100F-4E47-B48A-E42388EAF801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1917700"/>
            <a:ext cx="21737638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6725" y="8826500"/>
            <a:ext cx="10661650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6725" y="13152438"/>
            <a:ext cx="10661650" cy="19343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8738" y="8826500"/>
            <a:ext cx="10715625" cy="4325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8738" y="13152438"/>
            <a:ext cx="10715625" cy="19343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83D27-CEDE-4041-AB58-A9E31924BFD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963" y="1917700"/>
            <a:ext cx="21739225" cy="695801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3D3B9-ABA2-42C8-8D2E-E1FEE9E59F2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89B5E-A276-49E9-BF13-DD83B3016AD1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2400300"/>
            <a:ext cx="8128000" cy="84010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4038" y="5184775"/>
            <a:ext cx="12760325" cy="25585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725" y="10801350"/>
            <a:ext cx="8128000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3DB71-6677-41A9-A844-4F62A4F79751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6725" y="2400300"/>
            <a:ext cx="8128000" cy="84010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4038" y="5184775"/>
            <a:ext cx="12760325" cy="25585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6725" y="10801350"/>
            <a:ext cx="8128000" cy="200104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B2C40-BCEA-45E8-8343-FF95BA1F843A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 userDrawn="1"/>
        </p:nvSpPr>
        <p:spPr bwMode="auto">
          <a:xfrm>
            <a:off x="0" y="0"/>
            <a:ext cx="25203150" cy="360045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1027" name="Rectangle 17"/>
          <p:cNvSpPr>
            <a:spLocks noChangeArrowheads="1"/>
          </p:cNvSpPr>
          <p:nvPr userDrawn="1"/>
        </p:nvSpPr>
        <p:spPr bwMode="auto">
          <a:xfrm>
            <a:off x="0" y="0"/>
            <a:ext cx="25192038" cy="3598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1028" name="Rectangle 25"/>
          <p:cNvSpPr>
            <a:spLocks noChangeArrowheads="1"/>
          </p:cNvSpPr>
          <p:nvPr userDrawn="1"/>
        </p:nvSpPr>
        <p:spPr bwMode="auto">
          <a:xfrm>
            <a:off x="363538" y="508000"/>
            <a:ext cx="24472900" cy="34963100"/>
          </a:xfrm>
          <a:prstGeom prst="rect">
            <a:avLst/>
          </a:prstGeom>
          <a:solidFill>
            <a:srgbClr val="F5F5F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10399713"/>
            <a:ext cx="8139113" cy="2160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Underrubrik</a:t>
            </a:r>
          </a:p>
          <a:p>
            <a:pPr lvl="1"/>
            <a:r>
              <a:rPr lang="sv-SE" altLang="sv-SE" smtClean="0"/>
              <a:t>Brödtext</a:t>
            </a:r>
          </a:p>
          <a:p>
            <a:pPr lvl="2"/>
            <a:r>
              <a:rPr lang="sv-SE" altLang="sv-SE" smtClean="0"/>
              <a:t>Bildtext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32804100"/>
            <a:ext cx="5249862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defTabSz="3497263" eaLnBrk="1" hangingPunct="1">
              <a:spcBef>
                <a:spcPct val="0"/>
              </a:spcBef>
              <a:defRPr sz="5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32804100"/>
            <a:ext cx="79819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algn="ctr" defTabSz="3497263" eaLnBrk="1" hangingPunct="1">
              <a:spcBef>
                <a:spcPct val="0"/>
              </a:spcBef>
              <a:defRPr sz="5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804100"/>
            <a:ext cx="5249863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algn="r" defTabSz="3497263" eaLnBrk="1" hangingPunct="1"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C548BAA-BE52-480A-A7EE-68836C7F790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361950" y="33893125"/>
            <a:ext cx="24472900" cy="1593850"/>
          </a:xfrm>
          <a:prstGeom prst="rect">
            <a:avLst/>
          </a:prstGeom>
          <a:solidFill>
            <a:srgbClr val="870052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1034" name="Rectangle 28"/>
          <p:cNvSpPr>
            <a:spLocks noChangeArrowheads="1"/>
          </p:cNvSpPr>
          <p:nvPr userDrawn="1"/>
        </p:nvSpPr>
        <p:spPr bwMode="auto">
          <a:xfrm>
            <a:off x="361950" y="501650"/>
            <a:ext cx="24472900" cy="4451350"/>
          </a:xfrm>
          <a:prstGeom prst="rect">
            <a:avLst/>
          </a:prstGeom>
          <a:solidFill>
            <a:srgbClr val="870052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pic>
        <p:nvPicPr>
          <p:cNvPr id="1035" name="Picture 33" descr="KI-Logo_vert_neg_150d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423988" y="1047750"/>
            <a:ext cx="25400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38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5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4365625" indent="-86836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27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6121400" indent="-88106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7862888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25203150" cy="36004500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0"/>
            <a:ext cx="25190450" cy="35988625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249238" y="508000"/>
            <a:ext cx="24691975" cy="34963100"/>
          </a:xfrm>
          <a:prstGeom prst="rect">
            <a:avLst/>
          </a:prstGeom>
          <a:solidFill>
            <a:srgbClr val="F5F5F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10399713"/>
            <a:ext cx="8139113" cy="2160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Underrubrik</a:t>
            </a:r>
          </a:p>
          <a:p>
            <a:pPr lvl="1"/>
            <a:r>
              <a:rPr lang="sv-SE" altLang="sv-SE" smtClean="0"/>
              <a:t>Brödtext</a:t>
            </a:r>
          </a:p>
          <a:p>
            <a:pPr lvl="2"/>
            <a:r>
              <a:rPr lang="sv-SE" altLang="sv-SE" smtClean="0"/>
              <a:t>Bildtext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32804100"/>
            <a:ext cx="5249862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defTabSz="3497263" eaLnBrk="1" hangingPunct="1">
              <a:spcBef>
                <a:spcPct val="0"/>
              </a:spcBef>
              <a:defRPr sz="5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32804100"/>
            <a:ext cx="79819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algn="ctr" defTabSz="3497263" eaLnBrk="1" hangingPunct="1">
              <a:spcBef>
                <a:spcPct val="0"/>
              </a:spcBef>
              <a:defRPr sz="5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751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804100"/>
            <a:ext cx="5249863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8718" tIns="174344" rIns="348718" bIns="174344" numCol="1" anchor="t" anchorCtr="0" compatLnSpc="1">
            <a:prstTxWarp prst="textNoShape">
              <a:avLst/>
            </a:prstTxWarp>
          </a:bodyPr>
          <a:lstStyle>
            <a:lvl1pPr algn="r" defTabSz="3497263" eaLnBrk="1" hangingPunct="1"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7C79DC1-11E8-49F8-9113-FD0BB98317D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257175" y="725488"/>
            <a:ext cx="24688800" cy="34761487"/>
          </a:xfrm>
          <a:prstGeom prst="rect">
            <a:avLst/>
          </a:prstGeom>
          <a:solidFill>
            <a:srgbClr val="880052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pic>
        <p:nvPicPr>
          <p:cNvPr id="2058" name="Picture 10" descr="KI-Logo_neg [Konver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078950" y="32812038"/>
            <a:ext cx="24145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38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3800">
          <a:solidFill>
            <a:srgbClr val="FFFFFF"/>
          </a:solidFill>
          <a:latin typeface="Century Gothic" panose="020B0502020202020204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5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4365625" indent="-86836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27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6121400" indent="-88106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7862888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5.xls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3"/>
          <p:cNvSpPr>
            <a:spLocks noChangeArrowheads="1"/>
          </p:cNvSpPr>
          <p:nvPr/>
        </p:nvSpPr>
        <p:spPr bwMode="auto">
          <a:xfrm>
            <a:off x="358775" y="12441238"/>
            <a:ext cx="7916863" cy="21082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60363" y="5233988"/>
            <a:ext cx="24474487" cy="6877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669338" y="29841825"/>
            <a:ext cx="16149637" cy="3675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636000" y="12434888"/>
            <a:ext cx="7916863" cy="16916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6940213" y="12434888"/>
            <a:ext cx="7916862" cy="169100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0000" tIns="72000" rIns="360000" bIns="180000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9466263" y="16589375"/>
            <a:ext cx="5222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503" tIns="179503" rIns="179503" bIns="179503"/>
          <a:lstStyle/>
          <a:p>
            <a:pPr defTabSz="3497263" eaLnBrk="1" hangingPunct="1"/>
            <a:r>
              <a:rPr lang="en-US" altLang="sv-SE" sz="2800">
                <a:latin typeface="Calibri" pitchFamily="34" charset="0"/>
              </a:rPr>
              <a:t>Use diagrams to illustrate your  results. </a:t>
            </a:r>
            <a:r>
              <a:rPr lang="en-US" altLang="tr-TR" sz="2800">
                <a:latin typeface="Calibri" pitchFamily="34" charset="0"/>
              </a:rPr>
              <a:t>28pt regular</a:t>
            </a:r>
          </a:p>
          <a:p>
            <a:pPr defTabSz="3497263" eaLnBrk="1" hangingPunct="1"/>
            <a:endParaRPr lang="en-US" altLang="sv-SE" sz="2800">
              <a:latin typeface="Calibri" pitchFamily="34" charset="0"/>
            </a:endParaRPr>
          </a:p>
        </p:txBody>
      </p:sp>
      <p:graphicFrame>
        <p:nvGraphicFramePr>
          <p:cNvPr id="5128" name="Object 9"/>
          <p:cNvGraphicFramePr>
            <a:graphicFrameLocks noChangeAspect="1"/>
          </p:cNvGraphicFramePr>
          <p:nvPr/>
        </p:nvGraphicFramePr>
        <p:xfrm>
          <a:off x="9428163" y="13401675"/>
          <a:ext cx="5257800" cy="3292475"/>
        </p:xfrm>
        <a:graphic>
          <a:graphicData uri="http://schemas.openxmlformats.org/presentationml/2006/ole">
            <p:oleObj spid="_x0000_s5128" name="Chart" r:id="rId4" imgW="1638403" imgH="1019261" progId="Excel.Sheet.8">
              <p:embed/>
            </p:oleObj>
          </a:graphicData>
        </a:graphic>
      </p:graphicFrame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358775" y="33728025"/>
            <a:ext cx="24460200" cy="1771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59129" tIns="359129" rIns="359129" bIns="359129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tr-TR" altLang="sv-SE" sz="2000" dirty="0">
                <a:solidFill>
                  <a:schemeClr val="tx1"/>
                </a:solidFill>
                <a:latin typeface="Calibri" pitchFamily="34" charset="0"/>
              </a:rPr>
              <a:t>University / Organization Name: </a:t>
            </a: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18pt regular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Person in charge: First name, Surname	 	Visiting </a:t>
            </a:r>
            <a:r>
              <a:rPr lang="en-US" altLang="sv-SE" sz="2000" dirty="0" err="1">
                <a:solidFill>
                  <a:schemeClr val="tx1"/>
                </a:solidFill>
                <a:latin typeface="Calibri" pitchFamily="34" charset="0"/>
              </a:rPr>
              <a:t>adress</a:t>
            </a: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: 						</a:t>
            </a:r>
            <a:r>
              <a:rPr lang="tr-TR" altLang="sv-SE" sz="2000" dirty="0">
                <a:solidFill>
                  <a:schemeClr val="tx1"/>
                </a:solidFill>
                <a:latin typeface="Calibri" pitchFamily="34" charset="0"/>
              </a:rPr>
              <a:t>             </a:t>
            </a: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e-mail: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Section						Post </a:t>
            </a:r>
            <a:r>
              <a:rPr lang="en-US" altLang="sv-SE" sz="2000" dirty="0" err="1">
                <a:solidFill>
                  <a:schemeClr val="tx1"/>
                </a:solidFill>
                <a:latin typeface="Calibri" pitchFamily="34" charset="0"/>
              </a:rPr>
              <a:t>adress</a:t>
            </a:r>
            <a:r>
              <a:rPr lang="en-US" altLang="sv-SE" sz="2000" dirty="0">
                <a:solidFill>
                  <a:schemeClr val="tx1"/>
                </a:solidFill>
                <a:latin typeface="Calibri" pitchFamily="34" charset="0"/>
              </a:rPr>
              <a:t>: 								website: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1513490" y="9899760"/>
            <a:ext cx="18887089" cy="122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79503" tIns="179503" rIns="179503" bIns="179503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tr-TR" sz="2800" dirty="0">
                <a:solidFill>
                  <a:schemeClr val="tx1"/>
                </a:solidFill>
                <a:latin typeface="Calibri" pitchFamily="34" charset="0"/>
              </a:rPr>
              <a:t>Use pictures or illustrations! Make sure that every figure, table and picture has a caption that describes what is being shown. All text should be horizontal, not vertical. Image caption: 28pt regular</a:t>
            </a:r>
          </a:p>
        </p:txBody>
      </p:sp>
      <p:sp>
        <p:nvSpPr>
          <p:cNvPr id="513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68400" y="1130300"/>
            <a:ext cx="23012400" cy="1706563"/>
          </a:xfrm>
          <a:noFill/>
          <a:ln>
            <a:miter lim="800000"/>
            <a:headEnd/>
            <a:tailEnd/>
          </a:ln>
        </p:spPr>
        <p:txBody>
          <a:bodyPr vert="horz" wrap="square" lIns="91310" tIns="45644" rIns="91310" bIns="45644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tr-TR" sz="7200" smtClean="0">
                <a:latin typeface="Calibri" pitchFamily="34" charset="0"/>
              </a:rPr>
              <a:t>Template 70x100cm ” scientific poster” </a:t>
            </a:r>
            <a:br>
              <a:rPr lang="en-US" altLang="tr-TR" sz="7200" smtClean="0">
                <a:latin typeface="Calibri" pitchFamily="34" charset="0"/>
              </a:rPr>
            </a:br>
            <a:r>
              <a:rPr lang="en-US" altLang="tr-TR" sz="7200" smtClean="0">
                <a:latin typeface="Calibri" pitchFamily="34" charset="0"/>
              </a:rPr>
              <a:t>with font </a:t>
            </a:r>
            <a:r>
              <a:rPr lang="tr-TR" altLang="tr-TR" sz="7200" smtClean="0">
                <a:latin typeface="Calibri" pitchFamily="34" charset="0"/>
              </a:rPr>
              <a:t>Calibri </a:t>
            </a:r>
            <a:r>
              <a:rPr lang="en-US" altLang="tr-TR" sz="7200" smtClean="0">
                <a:latin typeface="Calibri" pitchFamily="34" charset="0"/>
              </a:rPr>
              <a:t>or Arial regular 72pt</a:t>
            </a:r>
          </a:p>
        </p:txBody>
      </p:sp>
      <p:graphicFrame>
        <p:nvGraphicFramePr>
          <p:cNvPr id="5133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17702213" y="13501688"/>
          <a:ext cx="2955925" cy="1771650"/>
        </p:xfrm>
        <a:graphic>
          <a:graphicData uri="http://schemas.openxmlformats.org/presentationml/2006/ole">
            <p:oleObj spid="_x0000_s5133" name="Chart" r:id="rId5" imgW="3590849" imgH="2152726" progId="Excel.Sheet.8">
              <p:embed/>
            </p:oleObj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198180" y="5781675"/>
            <a:ext cx="19076276" cy="377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59011" tIns="35932" rIns="359011" bIns="71799">
            <a:spAutoFit/>
          </a:bodyPr>
          <a:lstStyle/>
          <a:p>
            <a:pPr defTabSz="704850" eaLnBrk="1" hangingPunct="1"/>
            <a:r>
              <a:rPr lang="tr-TR" altLang="sv-SE" sz="4400" b="1" dirty="0">
                <a:solidFill>
                  <a:schemeClr val="tx1"/>
                </a:solidFill>
                <a:latin typeface="Calibri" pitchFamily="34" charset="0"/>
              </a:rPr>
              <a:t>Summary / Introduction</a:t>
            </a:r>
            <a:r>
              <a:rPr lang="en-US" altLang="sv-SE" sz="4400" b="1" dirty="0">
                <a:solidFill>
                  <a:schemeClr val="tx1"/>
                </a:solidFill>
                <a:latin typeface="Calibri" pitchFamily="34" charset="0"/>
              </a:rPr>
              <a:t>: 44 pt bold</a:t>
            </a:r>
            <a:endParaRPr lang="en-US" altLang="sv-SE" sz="4400" b="1" i="1" dirty="0">
              <a:solidFill>
                <a:schemeClr val="tx1"/>
              </a:solidFill>
              <a:latin typeface="Calibri" pitchFamily="34" charset="0"/>
            </a:endParaRP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sz="3600" dirty="0">
                <a:solidFill>
                  <a:schemeClr val="tx1"/>
                </a:solidFill>
                <a:latin typeface="Calibri" pitchFamily="34" charset="0"/>
              </a:rPr>
              <a:t>Always put  the most important part - your conclusions -  first! Place your conclusions in the upper left hand corner of your poster.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sz="3600" dirty="0">
                <a:solidFill>
                  <a:schemeClr val="tx1"/>
                </a:solidFill>
                <a:latin typeface="Calibri" pitchFamily="34" charset="0"/>
              </a:rPr>
              <a:t>Prepare </a:t>
            </a:r>
            <a:r>
              <a:rPr lang="en-US" altLang="sv-SE" sz="3600" dirty="0" smtClean="0">
                <a:solidFill>
                  <a:schemeClr val="tx1"/>
                </a:solidFill>
                <a:latin typeface="Calibri" pitchFamily="34" charset="0"/>
              </a:rPr>
              <a:t>y</a:t>
            </a:r>
            <a:r>
              <a:rPr lang="sv-SE" altLang="sv-SE" sz="3600" dirty="0" smtClean="0">
                <a:solidFill>
                  <a:schemeClr val="tx1"/>
                </a:solidFill>
                <a:latin typeface="Calibri" pitchFamily="34" charset="0"/>
              </a:rPr>
              <a:t>ou</a:t>
            </a:r>
            <a:r>
              <a:rPr lang="sv-SE" altLang="sv-SE" sz="3600" dirty="0" smtClean="0">
                <a:solidFill>
                  <a:schemeClr val="tx1"/>
                </a:solidFill>
                <a:latin typeface="Calibri" pitchFamily="34" charset="0"/>
              </a:rPr>
              <a:t>r </a:t>
            </a:r>
            <a:r>
              <a:rPr lang="sv-SE" altLang="sv-SE" sz="3600" dirty="0">
                <a:solidFill>
                  <a:schemeClr val="tx1"/>
                </a:solidFill>
                <a:latin typeface="Calibri" pitchFamily="34" charset="0"/>
              </a:rPr>
              <a:t>material </a:t>
            </a:r>
            <a:r>
              <a:rPr lang="en-US" altLang="sv-SE" sz="3600" dirty="0">
                <a:solidFill>
                  <a:schemeClr val="tx1"/>
                </a:solidFill>
                <a:latin typeface="Calibri" pitchFamily="34" charset="0"/>
              </a:rPr>
              <a:t>from the reader's perspective. What was done, by who and your conclusion has to be accessible within a couple of second's reading! Use active voice when writing the text. Text</a:t>
            </a:r>
            <a:r>
              <a:rPr lang="tr-TR" altLang="sv-SE" sz="36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sv-SE" sz="3600" dirty="0">
                <a:solidFill>
                  <a:schemeClr val="tx1"/>
                </a:solidFill>
                <a:latin typeface="Calibri" pitchFamily="34" charset="0"/>
              </a:rPr>
              <a:t>size: 36 pt regular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8825" y="12987338"/>
            <a:ext cx="67516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011" tIns="71799" rIns="359011" bIns="71818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sv-SE" sz="4400" b="1">
                <a:latin typeface="Calibri" pitchFamily="34" charset="0"/>
              </a:rPr>
              <a:t>Introduction</a:t>
            </a:r>
            <a:r>
              <a:rPr lang="en-US" altLang="sv-SE" sz="4400">
                <a:latin typeface="Calibri" pitchFamily="34" charset="0"/>
              </a:rPr>
              <a:t> </a:t>
            </a:r>
            <a:r>
              <a:rPr lang="en-US" altLang="sv-SE">
                <a:latin typeface="Calibri" pitchFamily="34" charset="0"/>
              </a:rPr>
              <a:t/>
            </a:r>
            <a:br>
              <a:rPr lang="en-US" altLang="sv-SE">
                <a:latin typeface="Calibri" pitchFamily="34" charset="0"/>
              </a:rPr>
            </a:br>
            <a:r>
              <a:rPr lang="en-US" altLang="sv-SE">
                <a:latin typeface="Calibri" pitchFamily="34" charset="0"/>
              </a:rPr>
              <a:t>Posters are primarily visual presentations. Your poster should be dominated by self-explanatory illustrations such as graphs and pictures while the amount of text should be kept to the minimum.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87400" y="21986875"/>
            <a:ext cx="6983413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011" tIns="71799" rIns="359011" bIns="179503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sv-SE" sz="4400" b="1">
                <a:latin typeface="Calibri" pitchFamily="34" charset="0"/>
              </a:rPr>
              <a:t>Your message</a:t>
            </a:r>
            <a:endParaRPr lang="en-US" altLang="tr-TR" sz="4400" b="1">
              <a:latin typeface="Calibri" pitchFamily="34" charset="0"/>
            </a:endParaRPr>
          </a:p>
          <a:p>
            <a:pPr defTabSz="704850" eaLnBrk="1" hangingPunct="1">
              <a:spcBef>
                <a:spcPct val="20000"/>
              </a:spcBef>
            </a:pPr>
            <a:r>
              <a:rPr lang="en-US" altLang="tr-TR">
                <a:latin typeface="Calibri" pitchFamily="34" charset="0"/>
              </a:rPr>
              <a:t>Keep your message clear and your text concise. Decide what is relevant for this poster and try to get your message across to your target group.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0" y="18292763"/>
            <a:ext cx="68611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011" tIns="71818" rIns="359011" bIns="71799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sv-SE" sz="4400" b="1">
                <a:latin typeface="Calibri" pitchFamily="34" charset="0"/>
              </a:rPr>
              <a:t>Your aim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en-US" altLang="tr-TR">
                <a:latin typeface="Calibri" pitchFamily="34" charset="0"/>
              </a:rPr>
              <a:t>Start by thinking of your poster as an advertisement for your work rather than an opportunity for a complete presentation.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7481550" y="16764000"/>
            <a:ext cx="6840538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011" tIns="71818" rIns="359011" bIns="71818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sv-SE" sz="4400" b="1" dirty="0">
                <a:solidFill>
                  <a:schemeClr val="tx1"/>
                </a:solidFill>
                <a:latin typeface="Calibri" pitchFamily="34" charset="0"/>
              </a:rPr>
              <a:t>Tips:</a:t>
            </a:r>
            <a:r>
              <a:rPr lang="en-US" altLang="sv-SE" sz="4600" dirty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US" altLang="tr-TR" sz="4600" dirty="0">
              <a:solidFill>
                <a:schemeClr val="tx1"/>
              </a:solidFill>
              <a:latin typeface="Calibri" pitchFamily="34" charset="0"/>
            </a:endParaRP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dirty="0">
                <a:solidFill>
                  <a:schemeClr val="tx1"/>
                </a:solidFill>
                <a:latin typeface="Calibri" pitchFamily="34" charset="0"/>
              </a:rPr>
              <a:t>The best font for text blocks that are as short as they should be on a poster is a </a:t>
            </a:r>
            <a:r>
              <a:rPr lang="tr-TR" altLang="sv-SE" dirty="0">
                <a:solidFill>
                  <a:schemeClr val="tx1"/>
                </a:solidFill>
                <a:latin typeface="Calibri" pitchFamily="34" charset="0"/>
              </a:rPr>
              <a:t>Calibri </a:t>
            </a:r>
            <a:r>
              <a:rPr lang="en-US" altLang="sv-SE" dirty="0">
                <a:solidFill>
                  <a:schemeClr val="tx1"/>
                </a:solidFill>
                <a:latin typeface="Calibri" pitchFamily="34" charset="0"/>
              </a:rPr>
              <a:t>typeface family. </a:t>
            </a:r>
            <a:endParaRPr lang="tr-TR" altLang="sv-SE" dirty="0">
              <a:solidFill>
                <a:schemeClr val="tx1"/>
              </a:solidFill>
              <a:latin typeface="Calibri" pitchFamily="34" charset="0"/>
            </a:endParaRPr>
          </a:p>
          <a:p>
            <a:pPr defTabSz="704850" eaLnBrk="1" hangingPunct="1">
              <a:spcBef>
                <a:spcPct val="20000"/>
              </a:spcBef>
            </a:pPr>
            <a:r>
              <a:rPr lang="en-US" altLang="sv-SE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altLang="sv-S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altLang="sv-SE" dirty="0">
                <a:latin typeface="Calibri" pitchFamily="34" charset="0"/>
              </a:rPr>
              <a:t>AVOID CAPITAL LETTERS IN TEXTS THAT ARE LONGER THAN ONE LINE, SINCE THEY ARE MORE DIFFICULT TO READ.</a:t>
            </a:r>
            <a:endParaRPr lang="en-US" altLang="tr-TR" dirty="0">
              <a:latin typeface="Calibri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7562786" y="22933902"/>
            <a:ext cx="6604384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48718" tIns="174344" rIns="348718" bIns="174344"/>
          <a:lstStyle/>
          <a:p>
            <a:pPr defTabSz="3497263" eaLnBrk="1" hangingPunct="1">
              <a:spcBef>
                <a:spcPct val="20000"/>
              </a:spcBef>
            </a:pPr>
            <a:r>
              <a:rPr lang="en-US" altLang="tr-TR" sz="4400" b="1" dirty="0" smtClean="0">
                <a:latin typeface="Calibri" pitchFamily="34" charset="0"/>
              </a:rPr>
              <a:t>Conclusions:</a:t>
            </a:r>
          </a:p>
          <a:p>
            <a:pPr defTabSz="3497263" eaLnBrk="1" hangingPunct="1">
              <a:spcBef>
                <a:spcPct val="20000"/>
              </a:spcBef>
            </a:pPr>
            <a:r>
              <a:rPr lang="en-US" altLang="sv-SE" sz="4400" dirty="0" err="1" smtClean="0">
                <a:latin typeface="Calibri" pitchFamily="34" charset="0"/>
              </a:rPr>
              <a:t>Xxxxxxx</a:t>
            </a:r>
            <a:endParaRPr lang="en-US" altLang="sv-SE" sz="4400" dirty="0" smtClean="0">
              <a:latin typeface="Calibri" pitchFamily="34" charset="0"/>
            </a:endParaRPr>
          </a:p>
          <a:p>
            <a:pPr defTabSz="3497263" eaLnBrk="1" hangingPunct="1">
              <a:spcBef>
                <a:spcPct val="20000"/>
              </a:spcBef>
            </a:pPr>
            <a:r>
              <a:rPr lang="en-US" altLang="sv-SE" sz="4400" dirty="0" err="1" smtClean="0">
                <a:latin typeface="Calibri" pitchFamily="34" charset="0"/>
              </a:rPr>
              <a:t>xxxxx</a:t>
            </a:r>
            <a:endParaRPr lang="en-US" altLang="tr-TR" sz="4400" b="1" dirty="0" smtClean="0">
              <a:latin typeface="Calibri" pitchFamily="34" charset="0"/>
            </a:endParaRPr>
          </a:p>
          <a:p>
            <a:pPr defTabSz="3497263" eaLnBrk="1" hangingPunct="1">
              <a:spcBef>
                <a:spcPct val="20000"/>
              </a:spcBef>
            </a:pPr>
            <a:r>
              <a:rPr lang="en-US" altLang="tr-TR" sz="4400" b="1" dirty="0" smtClean="0">
                <a:latin typeface="Calibri" pitchFamily="34" charset="0"/>
              </a:rPr>
              <a:t>Recommendations:</a:t>
            </a:r>
          </a:p>
          <a:p>
            <a:pPr defTabSz="3497263" eaLnBrk="1" hangingPunct="1">
              <a:spcBef>
                <a:spcPct val="20000"/>
              </a:spcBef>
            </a:pPr>
            <a:r>
              <a:rPr lang="en-US" altLang="sv-SE" dirty="0" err="1" smtClean="0">
                <a:latin typeface="Calibri" pitchFamily="34" charset="0"/>
              </a:rPr>
              <a:t>Xxxxxxx</a:t>
            </a:r>
            <a:endParaRPr lang="en-US" altLang="sv-SE" dirty="0" smtClean="0">
              <a:latin typeface="Calibri" pitchFamily="34" charset="0"/>
            </a:endParaRPr>
          </a:p>
          <a:p>
            <a:pPr defTabSz="3497263" eaLnBrk="1" hangingPunct="1">
              <a:spcBef>
                <a:spcPct val="20000"/>
              </a:spcBef>
            </a:pPr>
            <a:r>
              <a:rPr lang="en-US" altLang="sv-SE" dirty="0" err="1" smtClean="0">
                <a:latin typeface="Calibri" pitchFamily="34" charset="0"/>
              </a:rPr>
              <a:t>xxxxx</a:t>
            </a:r>
            <a:endParaRPr lang="en-US" altLang="sv-SE" dirty="0">
              <a:latin typeface="Calibri" pitchFamily="34" charset="0"/>
            </a:endParaRPr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17325975" y="15354300"/>
            <a:ext cx="7762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129" tIns="179561" rIns="359129" bIns="179561"/>
          <a:lstStyle/>
          <a:p>
            <a:pPr defTabSz="3497263" eaLnBrk="1" hangingPunct="1">
              <a:spcBef>
                <a:spcPct val="20000"/>
              </a:spcBef>
            </a:pPr>
            <a:r>
              <a:rPr lang="en-US" altLang="sv-SE" sz="2800">
                <a:latin typeface="Calibri" pitchFamily="34" charset="0"/>
              </a:rPr>
              <a:t>Always write a descriptive caption. </a:t>
            </a:r>
            <a:r>
              <a:rPr lang="en-US" altLang="tr-TR" sz="2800">
                <a:latin typeface="Calibri" pitchFamily="34" charset="0"/>
              </a:rPr>
              <a:t>28pt regular</a:t>
            </a:r>
            <a:endParaRPr lang="en-US" altLang="sv-SE" sz="2800">
              <a:latin typeface="Calibri" pitchFamily="34" charset="0"/>
            </a:endParaRPr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1214438" y="3763963"/>
            <a:ext cx="21774150" cy="684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359359" tIns="71864" rIns="359359" bIns="179679" anchor="ctr">
            <a:spAutoFit/>
          </a:bodyPr>
          <a:lstStyle/>
          <a:p>
            <a:pPr algn="ctr" defTabSz="704850" eaLnBrk="1" hangingPunct="1">
              <a:spcBef>
                <a:spcPct val="20000"/>
              </a:spcBef>
            </a:pPr>
            <a:r>
              <a:rPr lang="en-US" altLang="tr-TR" sz="2800">
                <a:solidFill>
                  <a:srgbClr val="FFFFFF"/>
                </a:solidFill>
                <a:latin typeface="Calibri" pitchFamily="34" charset="0"/>
              </a:rPr>
              <a:t>The name of the authors 28pt regular</a:t>
            </a:r>
          </a:p>
        </p:txBody>
      </p:sp>
      <p:graphicFrame>
        <p:nvGraphicFramePr>
          <p:cNvPr id="5142" name="Object 29"/>
          <p:cNvGraphicFramePr>
            <a:graphicFrameLocks noChangeAspect="1"/>
          </p:cNvGraphicFramePr>
          <p:nvPr>
            <p:ph sz="half" idx="2"/>
          </p:nvPr>
        </p:nvGraphicFramePr>
        <p:xfrm>
          <a:off x="21028025" y="13501688"/>
          <a:ext cx="2955925" cy="1771650"/>
        </p:xfrm>
        <a:graphic>
          <a:graphicData uri="http://schemas.openxmlformats.org/presentationml/2006/ole">
            <p:oleObj spid="_x0000_s5142" name="Chart" r:id="rId6" imgW="3590849" imgH="2152726" progId="Excel.Sheet.8">
              <p:embed/>
            </p:oleObj>
          </a:graphicData>
        </a:graphic>
      </p:graphicFrame>
      <p:sp>
        <p:nvSpPr>
          <p:cNvPr id="5143" name="Text Box 20"/>
          <p:cNvSpPr txBox="1">
            <a:spLocks noChangeArrowheads="1"/>
          </p:cNvSpPr>
          <p:nvPr/>
        </p:nvSpPr>
        <p:spPr bwMode="auto">
          <a:xfrm>
            <a:off x="9666288" y="30427613"/>
            <a:ext cx="10071100" cy="2865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1799" tIns="71799" rIns="71799" bIns="71799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en-US" altLang="sv-SE" dirty="0">
                <a:latin typeface="Calibri" pitchFamily="34" charset="0"/>
              </a:rPr>
              <a:t>I</a:t>
            </a:r>
            <a:r>
              <a:rPr lang="sv-SE" altLang="sv-SE" dirty="0">
                <a:latin typeface="Calibri" pitchFamily="34" charset="0"/>
              </a:rPr>
              <a:t>t is a good idea t</a:t>
            </a:r>
            <a:r>
              <a:rPr lang="en-US" altLang="sv-SE" dirty="0">
                <a:latin typeface="Calibri" pitchFamily="34" charset="0"/>
              </a:rPr>
              <a:t>o use pictures and write some few short notes of what´s going on in the future. </a:t>
            </a:r>
            <a:r>
              <a:rPr lang="en-US" altLang="sv-SE" dirty="0" smtClean="0">
                <a:latin typeface="Calibri" pitchFamily="34" charset="0"/>
              </a:rPr>
              <a:t>Put </a:t>
            </a:r>
            <a:r>
              <a:rPr lang="en-US" altLang="sv-SE" dirty="0">
                <a:latin typeface="Calibri" pitchFamily="34" charset="0"/>
              </a:rPr>
              <a:t>business cards, reprints nearby - on a table or in an envelope hung with the poster.</a:t>
            </a:r>
          </a:p>
          <a:p>
            <a:pPr defTabSz="704850" eaLnBrk="1" hangingPunct="1">
              <a:spcBef>
                <a:spcPct val="20000"/>
              </a:spcBef>
            </a:pPr>
            <a:endParaRPr lang="en-US" altLang="sv-SE" dirty="0">
              <a:latin typeface="Calibri" pitchFamily="34" charset="0"/>
            </a:endParaRPr>
          </a:p>
        </p:txBody>
      </p:sp>
      <p:sp>
        <p:nvSpPr>
          <p:cNvPr id="5144" name="Text Box 41"/>
          <p:cNvSpPr txBox="1">
            <a:spLocks noChangeArrowheads="1"/>
          </p:cNvSpPr>
          <p:nvPr/>
        </p:nvSpPr>
        <p:spPr bwMode="auto">
          <a:xfrm>
            <a:off x="9109075" y="23145750"/>
            <a:ext cx="6983413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011" tIns="71799" rIns="359011" bIns="179503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r>
              <a:rPr lang="tr-TR" altLang="sv-SE" sz="4400" b="1">
                <a:latin typeface="Calibri" pitchFamily="34" charset="0"/>
              </a:rPr>
              <a:t>Text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tr-TR" altLang="sv-SE">
                <a:latin typeface="Calibri" pitchFamily="34" charset="0"/>
              </a:rPr>
              <a:t>Xxxxxxx</a:t>
            </a:r>
          </a:p>
          <a:p>
            <a:pPr defTabSz="704850" eaLnBrk="1" hangingPunct="1">
              <a:spcBef>
                <a:spcPct val="20000"/>
              </a:spcBef>
            </a:pPr>
            <a:r>
              <a:rPr lang="tr-TR" altLang="sv-SE">
                <a:latin typeface="Calibri" pitchFamily="34" charset="0"/>
              </a:rPr>
              <a:t>xxxx</a:t>
            </a:r>
          </a:p>
          <a:p>
            <a:pPr defTabSz="704850" eaLnBrk="1" hangingPunct="1">
              <a:spcBef>
                <a:spcPct val="20000"/>
              </a:spcBef>
            </a:pPr>
            <a:endParaRPr lang="en-US" altLang="tr-TR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145" name="Object 44"/>
          <p:cNvGraphicFramePr>
            <a:graphicFrameLocks noChangeAspect="1"/>
          </p:cNvGraphicFramePr>
          <p:nvPr/>
        </p:nvGraphicFramePr>
        <p:xfrm>
          <a:off x="1000125" y="28432125"/>
          <a:ext cx="5915025" cy="3086100"/>
        </p:xfrm>
        <a:graphic>
          <a:graphicData uri="http://schemas.openxmlformats.org/presentationml/2006/ole">
            <p:oleObj spid="_x0000_s5145" name="Chart" r:id="rId7" imgW="3524404" imgH="1838497" progId="Excel.Sheet.8">
              <p:embed/>
            </p:oleObj>
          </a:graphicData>
        </a:graphic>
      </p:graphicFrame>
      <p:sp>
        <p:nvSpPr>
          <p:cNvPr id="5146" name="Rectangle 45"/>
          <p:cNvSpPr>
            <a:spLocks noChangeArrowheads="1"/>
          </p:cNvSpPr>
          <p:nvPr/>
        </p:nvSpPr>
        <p:spPr bwMode="auto">
          <a:xfrm>
            <a:off x="804863" y="31586488"/>
            <a:ext cx="5705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9129" tIns="179561" rIns="359129" bIns="179561"/>
          <a:lstStyle/>
          <a:p>
            <a:pPr defTabSz="3497263" eaLnBrk="1" hangingPunct="1"/>
            <a:r>
              <a:rPr lang="en-US" altLang="sv-SE" sz="2800">
                <a:latin typeface="Calibri" pitchFamily="34" charset="0"/>
              </a:rPr>
              <a:t>Always write a descriptive caption. </a:t>
            </a:r>
            <a:r>
              <a:rPr lang="en-US" altLang="tr-TR" sz="2800">
                <a:latin typeface="Calibri" pitchFamily="34" charset="0"/>
              </a:rPr>
              <a:t>28pt regular	</a:t>
            </a:r>
          </a:p>
          <a:p>
            <a:pPr defTabSz="3497263" eaLnBrk="1" hangingPunct="1"/>
            <a:r>
              <a:rPr lang="en-US" altLang="tr-TR" sz="2800">
                <a:latin typeface="Mundo Sans" pitchFamily="50" charset="0"/>
              </a:rPr>
              <a:t>	</a:t>
            </a:r>
          </a:p>
          <a:p>
            <a:pPr defTabSz="3497263" eaLnBrk="1" hangingPunct="1"/>
            <a:endParaRPr lang="en-US" altLang="sv-SE" sz="2800">
              <a:latin typeface="Mundo Sans" pitchFamily="50" charset="0"/>
            </a:endParaRPr>
          </a:p>
        </p:txBody>
      </p:sp>
      <p:sp>
        <p:nvSpPr>
          <p:cNvPr id="5147" name="Rectangle 46"/>
          <p:cNvSpPr>
            <a:spLocks noChangeArrowheads="1"/>
          </p:cNvSpPr>
          <p:nvPr/>
        </p:nvSpPr>
        <p:spPr bwMode="auto">
          <a:xfrm>
            <a:off x="9445625" y="21255038"/>
            <a:ext cx="5222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503" tIns="179503" rIns="179503" bIns="179503"/>
          <a:lstStyle/>
          <a:p>
            <a:pPr defTabSz="3497263" eaLnBrk="1" hangingPunct="1"/>
            <a:r>
              <a:rPr lang="en-US" altLang="sv-SE" sz="2800">
                <a:latin typeface="Calibri" pitchFamily="34" charset="0"/>
              </a:rPr>
              <a:t>Use diagrams to illustrate your  results. </a:t>
            </a:r>
            <a:r>
              <a:rPr lang="en-US" altLang="tr-TR" sz="2800">
                <a:latin typeface="Calibri" pitchFamily="34" charset="0"/>
              </a:rPr>
              <a:t>28pt regular</a:t>
            </a:r>
          </a:p>
          <a:p>
            <a:pPr defTabSz="3497263" eaLnBrk="1" hangingPunct="1"/>
            <a:endParaRPr lang="en-US" altLang="sv-SE" sz="2800">
              <a:latin typeface="Calibri" pitchFamily="34" charset="0"/>
            </a:endParaRPr>
          </a:p>
        </p:txBody>
      </p:sp>
      <p:graphicFrame>
        <p:nvGraphicFramePr>
          <p:cNvPr id="5148" name="Object 47"/>
          <p:cNvGraphicFramePr>
            <a:graphicFrameLocks noChangeAspect="1"/>
          </p:cNvGraphicFramePr>
          <p:nvPr/>
        </p:nvGraphicFramePr>
        <p:xfrm>
          <a:off x="9407525" y="18067338"/>
          <a:ext cx="5257800" cy="3292475"/>
        </p:xfrm>
        <a:graphic>
          <a:graphicData uri="http://schemas.openxmlformats.org/presentationml/2006/ole">
            <p:oleObj spid="_x0000_s5148" name="Chart" r:id="rId8" imgW="1638403" imgH="1019261" progId="Excel.Sheet.8">
              <p:embed/>
            </p:oleObj>
          </a:graphicData>
        </a:graphic>
      </p:graphicFrame>
      <p:sp>
        <p:nvSpPr>
          <p:cNvPr id="5149" name="Dikdörtgen 3"/>
          <p:cNvSpPr>
            <a:spLocks noChangeArrowheads="1"/>
          </p:cNvSpPr>
          <p:nvPr/>
        </p:nvSpPr>
        <p:spPr bwMode="auto">
          <a:xfrm>
            <a:off x="21912263" y="30427613"/>
            <a:ext cx="2071687" cy="23399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0" tIns="72000" rIns="360000" bIns="180000">
            <a:spAutoFit/>
          </a:bodyPr>
          <a:lstStyle/>
          <a:p>
            <a:pPr defTabSz="704850" eaLnBrk="1" hangingPunct="1">
              <a:spcBef>
                <a:spcPct val="20000"/>
              </a:spcBef>
            </a:pPr>
            <a:endParaRPr lang="tr-TR"/>
          </a:p>
        </p:txBody>
      </p:sp>
      <p:pic>
        <p:nvPicPr>
          <p:cNvPr id="33" name="Picture 32" descr="13453706_1136214896429941_1829731959_n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630883" y="5549955"/>
            <a:ext cx="3920953" cy="30264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0369048" y="8696328"/>
            <a:ext cx="4414346" cy="337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79503" tIns="179503" rIns="179503" bIns="179503">
            <a:spAutoFit/>
          </a:bodyPr>
          <a:lstStyle/>
          <a:p>
            <a:pPr algn="ctr"/>
            <a:r>
              <a:rPr lang="en-US" altLang="tr-TR" sz="2800" dirty="0" err="1" smtClean="0">
                <a:solidFill>
                  <a:schemeClr val="tx1"/>
                </a:solidFill>
                <a:latin typeface="Calibri" pitchFamily="34" charset="0"/>
              </a:rPr>
              <a:t>University of Duhok</a:t>
            </a:r>
            <a:r>
              <a:rPr lang="en-US" altLang="tr-TR" sz="2800" dirty="0" smtClean="0">
                <a:solidFill>
                  <a:schemeClr val="tx1"/>
                </a:solidFill>
                <a:latin typeface="Calibri" pitchFamily="34" charset="0"/>
              </a:rPr>
              <a:t> / </a:t>
            </a:r>
            <a:r>
              <a:rPr lang="en-US" altLang="tr-TR" sz="2800" dirty="0" err="1" smtClean="0">
                <a:solidFill>
                  <a:schemeClr val="tx1"/>
                </a:solidFill>
                <a:latin typeface="Calibri" pitchFamily="34" charset="0"/>
              </a:rPr>
              <a:t>Besikci</a:t>
            </a:r>
            <a:r>
              <a:rPr lang="en-US" altLang="tr-TR" sz="2800" dirty="0" smtClean="0">
                <a:solidFill>
                  <a:schemeClr val="tx1"/>
                </a:solidFill>
                <a:latin typeface="Calibri" pitchFamily="34" charset="0"/>
              </a:rPr>
              <a:t> Center for Humanity Studies </a:t>
            </a:r>
          </a:p>
          <a:p>
            <a:pPr algn="ctr"/>
            <a:r>
              <a:rPr lang="en-US" altLang="tr-TR" sz="2800" dirty="0" smtClean="0">
                <a:solidFill>
                  <a:schemeClr val="tx1"/>
                </a:solidFill>
                <a:latin typeface="Calibri" pitchFamily="34" charset="0"/>
              </a:rPr>
              <a:t>“ Kurdistan after ISIS:</a:t>
            </a:r>
          </a:p>
          <a:p>
            <a:pPr algn="ctr"/>
            <a:r>
              <a:rPr lang="en-US" altLang="tr-TR" sz="2800" dirty="0" smtClean="0">
                <a:solidFill>
                  <a:schemeClr val="tx1"/>
                </a:solidFill>
                <a:latin typeface="Calibri" pitchFamily="34" charset="0"/>
              </a:rPr>
              <a:t>Question of Identity and Boundaries ”</a:t>
            </a:r>
          </a:p>
          <a:p>
            <a:pPr algn="ctr"/>
            <a:r>
              <a:rPr lang="en-US" altLang="tr-TR" sz="2800" dirty="0" smtClean="0">
                <a:solidFill>
                  <a:schemeClr val="tx1"/>
                </a:solidFill>
                <a:latin typeface="Calibri" pitchFamily="34" charset="0"/>
              </a:rPr>
              <a:t>April 19 &amp; 20 , 2017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formgivnin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72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tr-TR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72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tr-TR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ndardformgivning">
  <a:themeElements>
    <a:clrScheme name="1_Standardformgivning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1_Standardformgivnin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72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tr-TR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72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704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altLang="tr-TR" sz="3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9352</TotalTime>
  <Words>335</Words>
  <Application>Microsoft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Standardformgivning</vt:lpstr>
      <vt:lpstr>1_Standardformgivning</vt:lpstr>
      <vt:lpstr>Chart</vt:lpstr>
      <vt:lpstr>Template 70x100cm ” scientific poster”  with font Calibri or Arial regular 72pt</vt:lpstr>
    </vt:vector>
  </TitlesOfParts>
  <Company>Kopieringshuset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Pettersson</dc:creator>
  <cp:lastModifiedBy>SterSC</cp:lastModifiedBy>
  <cp:revision>250</cp:revision>
  <dcterms:created xsi:type="dcterms:W3CDTF">2001-10-15T06:35:57Z</dcterms:created>
  <dcterms:modified xsi:type="dcterms:W3CDTF">2016-09-14T17:45:21Z</dcterms:modified>
</cp:coreProperties>
</file>